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Andika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</p:embeddedFont>
    <p:embeddedFont>
      <p:font typeface="Montserrat Classic" panose="020B0604020202020204" charset="0"/>
      <p:regular r:id="rId24"/>
    </p:embeddedFont>
    <p:embeddedFont>
      <p:font typeface="Montserrat Classic Bold" panose="020B0604020202020204" charset="0"/>
      <p:regular r:id="rId25"/>
    </p:embeddedFont>
    <p:embeddedFont>
      <p:font typeface="Montserrat Semi-Bold" panose="020B0604020202020204" charset="0"/>
      <p:regular r:id="rId26"/>
    </p:embeddedFont>
    <p:embeddedFont>
      <p:font typeface="Now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svg"/><Relationship Id="rId7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jpe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jpeg"/><Relationship Id="rId5" Type="http://schemas.openxmlformats.org/officeDocument/2006/relationships/image" Target="../media/image10.sv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9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5944" y="-5505866"/>
            <a:ext cx="21298732" cy="21298732"/>
          </a:xfrm>
          <a:custGeom>
            <a:avLst/>
            <a:gdLst/>
            <a:ahLst/>
            <a:cxnLst/>
            <a:rect l="l" t="t" r="r" b="b"/>
            <a:pathLst>
              <a:path w="21298732" h="21298732">
                <a:moveTo>
                  <a:pt x="0" y="0"/>
                </a:moveTo>
                <a:lnTo>
                  <a:pt x="21298732" y="0"/>
                </a:lnTo>
                <a:lnTo>
                  <a:pt x="21298732" y="21298732"/>
                </a:lnTo>
                <a:lnTo>
                  <a:pt x="0" y="2129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2281574">
            <a:off x="9849516" y="2766381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4461675" y="8767127"/>
            <a:ext cx="33756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OSC_Ninja</a:t>
            </a:r>
            <a:endParaRPr lang="en-US" sz="4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941" y="3164643"/>
            <a:ext cx="17154962" cy="307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86"/>
              </a:lnSpc>
            </a:pPr>
            <a:r>
              <a:rPr lang="en-US" sz="884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 To DevFest Manosura Hackathon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6291353" y="-514016"/>
            <a:ext cx="2936423" cy="2936423"/>
          </a:xfrm>
          <a:custGeom>
            <a:avLst/>
            <a:gdLst/>
            <a:ahLst/>
            <a:cxnLst/>
            <a:rect l="l" t="t" r="r" b="b"/>
            <a:pathLst>
              <a:path w="2936423" h="2936423">
                <a:moveTo>
                  <a:pt x="0" y="0"/>
                </a:moveTo>
                <a:lnTo>
                  <a:pt x="2936424" y="0"/>
                </a:lnTo>
                <a:lnTo>
                  <a:pt x="2936424" y="2936423"/>
                </a:lnTo>
                <a:lnTo>
                  <a:pt x="0" y="293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flipH="1">
            <a:off x="-1699200" y="-125534"/>
            <a:ext cx="16309134" cy="1616220"/>
          </a:xfrm>
          <a:custGeom>
            <a:avLst/>
            <a:gdLst/>
            <a:ahLst/>
            <a:cxnLst/>
            <a:rect l="l" t="t" r="r" b="b"/>
            <a:pathLst>
              <a:path w="16309134" h="1616220">
                <a:moveTo>
                  <a:pt x="16309134" y="0"/>
                </a:moveTo>
                <a:lnTo>
                  <a:pt x="0" y="0"/>
                </a:lnTo>
                <a:lnTo>
                  <a:pt x="0" y="1616220"/>
                </a:lnTo>
                <a:lnTo>
                  <a:pt x="16309134" y="1616220"/>
                </a:lnTo>
                <a:lnTo>
                  <a:pt x="163091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749477" y="2695230"/>
            <a:ext cx="15318435" cy="702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9"/>
              </a:lnSpc>
            </a:pPr>
            <a:r>
              <a:rPr lang="en-US" sz="283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Break down how the investment will be used. This should be tied to growth and revenue generation.</a:t>
            </a:r>
          </a:p>
          <a:p>
            <a:pPr algn="l">
              <a:lnSpc>
                <a:spcPts val="3694"/>
              </a:lnSpc>
            </a:pPr>
            <a:endParaRPr lang="en-US" sz="2831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632347" lvl="1" indent="-316173" algn="l">
              <a:lnSpc>
                <a:spcPts val="6209"/>
              </a:lnSpc>
              <a:buFont typeface="Arial"/>
              <a:buChar char="•"/>
            </a:pPr>
            <a:r>
              <a:rPr lang="en-US" sz="2928" b="1">
                <a:solidFill>
                  <a:srgbClr val="0048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Development: </a:t>
            </a:r>
            <a:r>
              <a:rPr lang="en-US" sz="2928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“50% of the funds will go towards improving the user experience with a seamless interface, easy order management, real-time tracking</a:t>
            </a:r>
          </a:p>
          <a:p>
            <a:pPr marL="632347" lvl="1" indent="-316173" algn="l">
              <a:lnSpc>
                <a:spcPts val="6209"/>
              </a:lnSpc>
              <a:buFont typeface="Arial"/>
              <a:buChar char="•"/>
            </a:pPr>
            <a:r>
              <a:rPr lang="en-US" sz="2928" b="1">
                <a:solidFill>
                  <a:srgbClr val="0048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and Sales:</a:t>
            </a:r>
            <a:r>
              <a:rPr lang="en-US" sz="2928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“30% will be allocated to expand our reach through digital marketing and partnerships.”</a:t>
            </a:r>
          </a:p>
          <a:p>
            <a:pPr marL="632347" lvl="1" indent="-316173" algn="l">
              <a:lnSpc>
                <a:spcPts val="6209"/>
              </a:lnSpc>
              <a:buFont typeface="Arial"/>
              <a:buChar char="•"/>
            </a:pPr>
            <a:r>
              <a:rPr lang="en-US" sz="2928" b="1">
                <a:solidFill>
                  <a:srgbClr val="0048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Miscellaneous Costs:</a:t>
            </a:r>
            <a:r>
              <a:rPr lang="en-US" sz="2928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“20% for for operational costs to run a small team for managing operations and customer communication.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16323570" y="252600"/>
            <a:ext cx="1964430" cy="1732176"/>
          </a:xfrm>
          <a:custGeom>
            <a:avLst/>
            <a:gdLst/>
            <a:ahLst/>
            <a:cxnLst/>
            <a:rect l="l" t="t" r="r" b="b"/>
            <a:pathLst>
              <a:path w="1964430" h="1732176">
                <a:moveTo>
                  <a:pt x="0" y="0"/>
                </a:moveTo>
                <a:lnTo>
                  <a:pt x="1964430" y="0"/>
                </a:lnTo>
                <a:lnTo>
                  <a:pt x="1964430" y="1732177"/>
                </a:lnTo>
                <a:lnTo>
                  <a:pt x="0" y="1732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/>
          <p:cNvSpPr txBox="1"/>
          <p:nvPr/>
        </p:nvSpPr>
        <p:spPr>
          <a:xfrm>
            <a:off x="2715702" y="330683"/>
            <a:ext cx="12185718" cy="69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6"/>
              </a:lnSpc>
              <a:spcBef>
                <a:spcPct val="0"/>
              </a:spcBef>
            </a:pPr>
            <a:r>
              <a:rPr lang="en-US" sz="401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INVESTMENT ASK AND EQUITY OFFER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455" y="1859824"/>
            <a:ext cx="3594616" cy="71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191EA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Use of Funds: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67193" y="-1755973"/>
            <a:ext cx="13798946" cy="13798946"/>
          </a:xfrm>
          <a:custGeom>
            <a:avLst/>
            <a:gdLst/>
            <a:ahLst/>
            <a:cxnLst/>
            <a:rect l="l" t="t" r="r" b="b"/>
            <a:pathLst>
              <a:path w="13798946" h="13798946">
                <a:moveTo>
                  <a:pt x="0" y="0"/>
                </a:moveTo>
                <a:lnTo>
                  <a:pt x="13798946" y="0"/>
                </a:lnTo>
                <a:lnTo>
                  <a:pt x="13798946" y="13798946"/>
                </a:lnTo>
                <a:lnTo>
                  <a:pt x="0" y="1379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6389251" y="641396"/>
            <a:ext cx="2754749" cy="2754749"/>
          </a:xfrm>
          <a:custGeom>
            <a:avLst/>
            <a:gdLst/>
            <a:ahLst/>
            <a:cxnLst/>
            <a:rect l="l" t="t" r="r" b="b"/>
            <a:pathLst>
              <a:path w="2754749" h="2754749">
                <a:moveTo>
                  <a:pt x="0" y="0"/>
                </a:moveTo>
                <a:lnTo>
                  <a:pt x="2754749" y="0"/>
                </a:lnTo>
                <a:lnTo>
                  <a:pt x="2754749" y="2754750"/>
                </a:lnTo>
                <a:lnTo>
                  <a:pt x="0" y="2754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4743423" y="5366702"/>
            <a:ext cx="2310071" cy="2792667"/>
          </a:xfrm>
          <a:custGeom>
            <a:avLst/>
            <a:gdLst/>
            <a:ahLst/>
            <a:cxnLst/>
            <a:rect l="l" t="t" r="r" b="b"/>
            <a:pathLst>
              <a:path w="2310071" h="2792667">
                <a:moveTo>
                  <a:pt x="0" y="0"/>
                </a:moveTo>
                <a:lnTo>
                  <a:pt x="2310071" y="0"/>
                </a:lnTo>
                <a:lnTo>
                  <a:pt x="2310071" y="2792668"/>
                </a:lnTo>
                <a:lnTo>
                  <a:pt x="0" y="2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85" r="-568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6629809" y="5366702"/>
            <a:ext cx="2463105" cy="2792667"/>
          </a:xfrm>
          <a:custGeom>
            <a:avLst/>
            <a:gdLst/>
            <a:ahLst/>
            <a:cxnLst/>
            <a:rect l="l" t="t" r="r" b="b"/>
            <a:pathLst>
              <a:path w="2463105" h="2792667">
                <a:moveTo>
                  <a:pt x="0" y="0"/>
                </a:moveTo>
                <a:lnTo>
                  <a:pt x="2463105" y="0"/>
                </a:lnTo>
                <a:lnTo>
                  <a:pt x="2463105" y="2792668"/>
                </a:lnTo>
                <a:lnTo>
                  <a:pt x="0" y="279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799" b="-879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4713089" y="641396"/>
            <a:ext cx="2340405" cy="2896506"/>
          </a:xfrm>
          <a:custGeom>
            <a:avLst/>
            <a:gdLst/>
            <a:ahLst/>
            <a:cxnLst/>
            <a:rect l="l" t="t" r="r" b="b"/>
            <a:pathLst>
              <a:path w="2340405" h="2896506">
                <a:moveTo>
                  <a:pt x="0" y="0"/>
                </a:moveTo>
                <a:lnTo>
                  <a:pt x="2340405" y="0"/>
                </a:lnTo>
                <a:lnTo>
                  <a:pt x="2340405" y="2896507"/>
                </a:lnTo>
                <a:lnTo>
                  <a:pt x="0" y="2896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092" r="-8757" b="-5728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0593903" y="2460655"/>
            <a:ext cx="2613762" cy="3563625"/>
          </a:xfrm>
          <a:custGeom>
            <a:avLst/>
            <a:gdLst/>
            <a:ahLst/>
            <a:cxnLst/>
            <a:rect l="l" t="t" r="r" b="b"/>
            <a:pathLst>
              <a:path w="2613762" h="3563625">
                <a:moveTo>
                  <a:pt x="0" y="0"/>
                </a:moveTo>
                <a:lnTo>
                  <a:pt x="2613762" y="0"/>
                </a:lnTo>
                <a:lnTo>
                  <a:pt x="2613762" y="3563625"/>
                </a:lnTo>
                <a:lnTo>
                  <a:pt x="0" y="3563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821" r="-9152" b="-20505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TextBox 8"/>
          <p:cNvSpPr txBox="1"/>
          <p:nvPr/>
        </p:nvSpPr>
        <p:spPr>
          <a:xfrm>
            <a:off x="1360190" y="4652327"/>
            <a:ext cx="31274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05813" y="3728118"/>
            <a:ext cx="26381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Ahmed ElSany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9886" y="8547227"/>
            <a:ext cx="24341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Mohand Adel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66343" y="3728118"/>
            <a:ext cx="245423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Ahmed Samir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47235" y="8547227"/>
            <a:ext cx="278594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Mohamed Nasr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11810" y="6240981"/>
            <a:ext cx="325540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Marwa Mohamed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44337" y="4395787"/>
            <a:ext cx="36340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Engineer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23183" y="4395787"/>
            <a:ext cx="36340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Engineer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01144" y="6964881"/>
            <a:ext cx="363404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 UX Designer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9919" y="9239567"/>
            <a:ext cx="40009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Flutter Devoloper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44864" y="9191625"/>
            <a:ext cx="43906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 Devoloper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5291458">
            <a:off x="-11269231" y="2303860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3098001" y="3162490"/>
            <a:ext cx="12091998" cy="232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8489" y="5352972"/>
            <a:ext cx="9971022" cy="116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314FD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WATCHING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0828" y="1790811"/>
            <a:ext cx="3048000" cy="4798047"/>
            <a:chOff x="0" y="0"/>
            <a:chExt cx="802765" cy="1263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0048CD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5414" y="1790909"/>
            <a:ext cx="3048000" cy="2286000"/>
            <a:chOff x="0" y="0"/>
            <a:chExt cx="802765" cy="602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00BF63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0" y="1790516"/>
            <a:ext cx="3048000" cy="4798047"/>
            <a:chOff x="0" y="0"/>
            <a:chExt cx="802765" cy="1263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EAEE28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44586" y="1790615"/>
            <a:ext cx="3048000" cy="2286000"/>
            <a:chOff x="0" y="0"/>
            <a:chExt cx="802765" cy="602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BD59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69172" y="1790713"/>
            <a:ext cx="3048000" cy="4798047"/>
            <a:chOff x="0" y="0"/>
            <a:chExt cx="802765" cy="12636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EAEE28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1189" y="6845738"/>
            <a:ext cx="8048625" cy="2829951"/>
            <a:chOff x="0" y="0"/>
            <a:chExt cx="2119802" cy="7453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5757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68547" y="6845738"/>
            <a:ext cx="8048625" cy="2829951"/>
            <a:chOff x="0" y="0"/>
            <a:chExt cx="2119802" cy="7453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5757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9415" y="2105500"/>
            <a:ext cx="2204077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63388" y="2062956"/>
            <a:ext cx="2232712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01731" y="2020411"/>
            <a:ext cx="2485260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1258" y="2043099"/>
            <a:ext cx="2744626" cy="21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47"/>
              </a:lnSpc>
              <a:spcBef>
                <a:spcPct val="0"/>
              </a:spcBef>
            </a:pPr>
            <a:r>
              <a:rPr lang="en-US" sz="1599" b="1" spc="7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54561" y="2134329"/>
            <a:ext cx="2600686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7437" y="7175971"/>
            <a:ext cx="2368033" cy="26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6"/>
              </a:lnSpc>
              <a:spcBef>
                <a:spcPct val="0"/>
              </a:spcBef>
            </a:pPr>
            <a:r>
              <a:rPr lang="en-US" sz="1899" b="1" u="none" strike="noStrike" spc="94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68310" y="7175971"/>
            <a:ext cx="3380587" cy="26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56"/>
              </a:lnSpc>
              <a:spcBef>
                <a:spcPct val="0"/>
              </a:spcBef>
            </a:pPr>
            <a:r>
              <a:rPr lang="en-US" sz="1899" b="1" u="none" strike="noStrike" spc="94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295414" y="4318471"/>
            <a:ext cx="3048000" cy="2286000"/>
            <a:chOff x="0" y="0"/>
            <a:chExt cx="802765" cy="6020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0048CD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44586" y="4318176"/>
            <a:ext cx="3048000" cy="2286000"/>
            <a:chOff x="0" y="0"/>
            <a:chExt cx="802765" cy="60207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BD59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8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736576" y="4547973"/>
            <a:ext cx="2232712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16061" y="4562387"/>
            <a:ext cx="2167089" cy="23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"/>
              </a:lnSpc>
              <a:spcBef>
                <a:spcPct val="0"/>
              </a:spcBef>
            </a:pPr>
            <a:r>
              <a:rPr lang="en-US" sz="1799" b="1" spc="89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82286" y="2344641"/>
            <a:ext cx="3162300" cy="403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314FD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Factories: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Reliable supplier network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Real-time tracking of orders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Market insights for better purchasing decisions</a:t>
            </a:r>
          </a:p>
          <a:p>
            <a:pPr algn="l">
              <a:lnSpc>
                <a:spcPts val="2380"/>
              </a:lnSpc>
            </a:pPr>
            <a:r>
              <a:rPr lang="en-US" sz="1700" b="1">
                <a:solidFill>
                  <a:srgbClr val="314FD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Suppliers: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Access to new customers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Reliable customer feedback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6852" y="7508838"/>
            <a:ext cx="3332045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Transaction Fees</a:t>
            </a:r>
          </a:p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Subscription Fees</a:t>
            </a:r>
          </a:p>
          <a:p>
            <a:pPr marL="431799" lvl="1" indent="-215899" algn="just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Advertising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63456" y="7530464"/>
            <a:ext cx="5308844" cy="145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9813" lvl="1" indent="-189906" algn="just">
              <a:lnSpc>
                <a:spcPts val="2955"/>
              </a:lnSpc>
              <a:buFont typeface="Arial"/>
              <a:buChar char="•"/>
            </a:pPr>
            <a:r>
              <a:rPr lang="en-US" sz="175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Development &amp; Maintenance</a:t>
            </a:r>
          </a:p>
          <a:p>
            <a:pPr marL="379813" lvl="1" indent="-189906" algn="just">
              <a:lnSpc>
                <a:spcPts val="2955"/>
              </a:lnSpc>
              <a:buFont typeface="Arial"/>
              <a:buChar char="•"/>
            </a:pPr>
            <a:r>
              <a:rPr lang="en-US" sz="175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Marketing &amp; Advertising </a:t>
            </a:r>
          </a:p>
          <a:p>
            <a:pPr marL="379813" lvl="1" indent="-189906" algn="l">
              <a:lnSpc>
                <a:spcPts val="2955"/>
              </a:lnSpc>
              <a:buFont typeface="Arial"/>
              <a:buChar char="•"/>
            </a:pPr>
            <a:r>
              <a:rPr lang="en-US" sz="175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Transaction Fees</a:t>
            </a:r>
          </a:p>
          <a:p>
            <a:pPr marL="379813" lvl="1" indent="-189906" algn="l">
              <a:lnSpc>
                <a:spcPts val="2955"/>
              </a:lnSpc>
              <a:buFont typeface="Arial"/>
              <a:buChar char="•"/>
            </a:pPr>
            <a:r>
              <a:rPr lang="en-US" sz="175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.Logistics Integration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336197" y="2649441"/>
            <a:ext cx="3037414" cy="339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401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 Factory Owners &amp; Managers</a:t>
            </a:r>
          </a:p>
          <a:p>
            <a:pPr marL="388620" lvl="1" indent="-194310" algn="l">
              <a:lnSpc>
                <a:spcPts val="3401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Manufacturers &amp; Industrial Companies</a:t>
            </a:r>
          </a:p>
          <a:p>
            <a:pPr marL="388620" lvl="1" indent="-194310" algn="l">
              <a:lnSpc>
                <a:spcPts val="3401"/>
              </a:lnSpc>
              <a:buFont typeface="Arial"/>
              <a:buChar char="•"/>
            </a:pPr>
            <a:r>
              <a:rPr lang="en-US" sz="18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Local &amp; International Suppliers</a:t>
            </a:r>
          </a:p>
          <a:p>
            <a:pPr algn="l">
              <a:lnSpc>
                <a:spcPts val="3401"/>
              </a:lnSpc>
            </a:pPr>
            <a:endParaRPr lang="en-US" sz="1800">
              <a:solidFill>
                <a:srgbClr val="30190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01"/>
              </a:lnSpc>
            </a:pPr>
            <a:endParaRPr lang="en-US" sz="1800">
              <a:solidFill>
                <a:srgbClr val="3019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281745" y="4929988"/>
            <a:ext cx="2523653" cy="135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960" lvl="1" indent="-169480" algn="l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Mobile App (iOS &amp; Android</a:t>
            </a:r>
          </a:p>
          <a:p>
            <a:pPr marL="338960" lvl="1" indent="-169480" algn="l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Email and Customer Support Lines</a:t>
            </a:r>
          </a:p>
          <a:p>
            <a:pPr marL="338960" lvl="1" indent="-169480" algn="l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525688" y="2341751"/>
            <a:ext cx="2814027" cy="11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097" lvl="1" indent="-181549" algn="l">
              <a:lnSpc>
                <a:spcPts val="3161"/>
              </a:lnSpc>
              <a:buFont typeface="Arial"/>
              <a:buChar char="•"/>
            </a:pPr>
            <a:r>
              <a:rPr lang="en-US" sz="1681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Supplier Onboarding</a:t>
            </a:r>
          </a:p>
          <a:p>
            <a:pPr marL="363097" lvl="1" indent="-181549" algn="l">
              <a:lnSpc>
                <a:spcPts val="3161"/>
              </a:lnSpc>
              <a:buFont typeface="Arial"/>
              <a:buChar char="•"/>
            </a:pPr>
            <a:r>
              <a:rPr lang="en-US" sz="1681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 Data Analysis</a:t>
            </a:r>
          </a:p>
          <a:p>
            <a:pPr marL="363097" lvl="1" indent="-181549" algn="l">
              <a:lnSpc>
                <a:spcPts val="3161"/>
              </a:lnSpc>
              <a:buFont typeface="Arial"/>
              <a:buChar char="•"/>
            </a:pPr>
            <a:r>
              <a:rPr lang="en-US" sz="1681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Customer Support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52456" y="4929988"/>
            <a:ext cx="2691319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Technology Infrastructure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Marketing &amp; Sales Team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 Market Data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32422" y="2433550"/>
            <a:ext cx="2715149" cy="252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3383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Suppliers of raw materials</a:t>
            </a:r>
          </a:p>
          <a:p>
            <a:pPr marL="367031" lvl="1" indent="-183515" algn="l">
              <a:lnSpc>
                <a:spcPts val="3383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Logistics Companies</a:t>
            </a:r>
          </a:p>
          <a:p>
            <a:pPr marL="367031" lvl="1" indent="-183515" algn="l">
              <a:lnSpc>
                <a:spcPts val="3383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 firms</a:t>
            </a:r>
          </a:p>
          <a:p>
            <a:pPr marL="367031" lvl="1" indent="-183515" algn="l">
              <a:lnSpc>
                <a:spcPts val="3383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Payment Processors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28753" y="2401746"/>
            <a:ext cx="3240419" cy="161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Personalized Support</a:t>
            </a:r>
          </a:p>
          <a:p>
            <a:pPr algn="ctr">
              <a:lnSpc>
                <a:spcPts val="2380"/>
              </a:lnSpc>
            </a:pPr>
            <a:endParaRPr lang="en-US" sz="1700">
              <a:solidFill>
                <a:srgbClr val="30190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31" lvl="1" indent="-183515" algn="l">
              <a:lnSpc>
                <a:spcPts val="1207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Self-Service</a:t>
            </a:r>
          </a:p>
          <a:p>
            <a:pPr algn="ctr">
              <a:lnSpc>
                <a:spcPts val="2380"/>
              </a:lnSpc>
            </a:pPr>
            <a:endParaRPr lang="en-US" sz="1700">
              <a:solidFill>
                <a:srgbClr val="30190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301906"/>
                </a:solidFill>
                <a:latin typeface="Montserrat"/>
                <a:ea typeface="Montserrat"/>
                <a:cs typeface="Montserrat"/>
                <a:sym typeface="Montserrat"/>
              </a:rPr>
              <a:t>Community Feedback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3019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48" name="Freeform 48"/>
          <p:cNvSpPr/>
          <p:nvPr/>
        </p:nvSpPr>
        <p:spPr>
          <a:xfrm flipH="1">
            <a:off x="-1721937" y="22298"/>
            <a:ext cx="14190523" cy="1406268"/>
          </a:xfrm>
          <a:custGeom>
            <a:avLst/>
            <a:gdLst/>
            <a:ahLst/>
            <a:cxnLst/>
            <a:rect l="l" t="t" r="r" b="b"/>
            <a:pathLst>
              <a:path w="14190523" h="1406268">
                <a:moveTo>
                  <a:pt x="14190523" y="0"/>
                </a:moveTo>
                <a:lnTo>
                  <a:pt x="0" y="0"/>
                </a:lnTo>
                <a:lnTo>
                  <a:pt x="0" y="1406268"/>
                </a:lnTo>
                <a:lnTo>
                  <a:pt x="14190523" y="1406268"/>
                </a:lnTo>
                <a:lnTo>
                  <a:pt x="141905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9" name="TextBox 49"/>
          <p:cNvSpPr txBox="1"/>
          <p:nvPr/>
        </p:nvSpPr>
        <p:spPr>
          <a:xfrm>
            <a:off x="2589996" y="224454"/>
            <a:ext cx="12185718" cy="8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6"/>
              </a:lnSpc>
              <a:spcBef>
                <a:spcPct val="0"/>
              </a:spcBef>
            </a:pPr>
            <a:r>
              <a:rPr lang="en-US" sz="47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BMC</a:t>
            </a:r>
          </a:p>
        </p:txBody>
      </p:sp>
      <p:sp>
        <p:nvSpPr>
          <p:cNvPr id="50" name="Freeform 50"/>
          <p:cNvSpPr/>
          <p:nvPr/>
        </p:nvSpPr>
        <p:spPr>
          <a:xfrm rot="-10800000">
            <a:off x="16742684" y="-409292"/>
            <a:ext cx="2114279" cy="2114279"/>
          </a:xfrm>
          <a:custGeom>
            <a:avLst/>
            <a:gdLst/>
            <a:ahLst/>
            <a:cxnLst/>
            <a:rect l="l" t="t" r="r" b="b"/>
            <a:pathLst>
              <a:path w="2114279" h="2114279">
                <a:moveTo>
                  <a:pt x="0" y="0"/>
                </a:moveTo>
                <a:lnTo>
                  <a:pt x="2114279" y="0"/>
                </a:lnTo>
                <a:lnTo>
                  <a:pt x="2114279" y="2114280"/>
                </a:lnTo>
                <a:lnTo>
                  <a:pt x="0" y="211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1" name="Freeform 51"/>
          <p:cNvSpPr/>
          <p:nvPr/>
        </p:nvSpPr>
        <p:spPr>
          <a:xfrm>
            <a:off x="16765880" y="142687"/>
            <a:ext cx="1414426" cy="1247199"/>
          </a:xfrm>
          <a:custGeom>
            <a:avLst/>
            <a:gdLst/>
            <a:ahLst/>
            <a:cxnLst/>
            <a:rect l="l" t="t" r="r" b="b"/>
            <a:pathLst>
              <a:path w="1414426" h="1247199">
                <a:moveTo>
                  <a:pt x="0" y="0"/>
                </a:moveTo>
                <a:lnTo>
                  <a:pt x="1414426" y="0"/>
                </a:lnTo>
                <a:lnTo>
                  <a:pt x="1414426" y="1247199"/>
                </a:lnTo>
                <a:lnTo>
                  <a:pt x="0" y="1247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6633" y="-5468306"/>
            <a:ext cx="14317722" cy="14317722"/>
          </a:xfrm>
          <a:custGeom>
            <a:avLst/>
            <a:gdLst/>
            <a:ahLst/>
            <a:cxnLst/>
            <a:rect l="l" t="t" r="r" b="b"/>
            <a:pathLst>
              <a:path w="14317722" h="14317722">
                <a:moveTo>
                  <a:pt x="0" y="0"/>
                </a:moveTo>
                <a:lnTo>
                  <a:pt x="14317722" y="0"/>
                </a:lnTo>
                <a:lnTo>
                  <a:pt x="14317722" y="14317723"/>
                </a:lnTo>
                <a:lnTo>
                  <a:pt x="0" y="14317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2281574">
            <a:off x="9849516" y="2766381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flipH="1">
            <a:off x="12021850" y="7995133"/>
            <a:ext cx="7830938" cy="1708568"/>
          </a:xfrm>
          <a:custGeom>
            <a:avLst/>
            <a:gdLst/>
            <a:ahLst/>
            <a:cxnLst/>
            <a:rect l="l" t="t" r="r" b="b"/>
            <a:pathLst>
              <a:path w="7830938" h="1708568">
                <a:moveTo>
                  <a:pt x="7830938" y="0"/>
                </a:moveTo>
                <a:lnTo>
                  <a:pt x="0" y="0"/>
                </a:lnTo>
                <a:lnTo>
                  <a:pt x="0" y="1708568"/>
                </a:lnTo>
                <a:lnTo>
                  <a:pt x="7830938" y="1708568"/>
                </a:lnTo>
                <a:lnTo>
                  <a:pt x="78309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3282506"/>
            <a:ext cx="8341838" cy="113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9"/>
              </a:lnSpc>
              <a:spcBef>
                <a:spcPct val="0"/>
              </a:spcBef>
            </a:pPr>
            <a:r>
              <a:rPr lang="en-US" sz="6606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RawLink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387" y="4846893"/>
            <a:ext cx="10404348" cy="160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509">
                <a:solidFill>
                  <a:srgbClr val="FFFFFF"/>
                </a:solidFill>
                <a:latin typeface="Andika"/>
                <a:ea typeface="Andika"/>
                <a:cs typeface="Andika"/>
                <a:sym typeface="Andika"/>
              </a:rPr>
              <a:t> connects factories with trusted suppliers, optimizing procurement and boosting Egypt's economy.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89191" y="8121231"/>
            <a:ext cx="33756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OSC_Ninja</a:t>
            </a:r>
            <a:endParaRPr lang="en-US" sz="48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757790" y="8474240"/>
            <a:ext cx="2890978" cy="2363000"/>
          </a:xfrm>
          <a:custGeom>
            <a:avLst/>
            <a:gdLst/>
            <a:ahLst/>
            <a:cxnLst/>
            <a:rect l="l" t="t" r="r" b="b"/>
            <a:pathLst>
              <a:path w="2890978" h="2363000">
                <a:moveTo>
                  <a:pt x="2890978" y="0"/>
                </a:moveTo>
                <a:lnTo>
                  <a:pt x="0" y="0"/>
                </a:lnTo>
                <a:lnTo>
                  <a:pt x="0" y="2363000"/>
                </a:lnTo>
                <a:lnTo>
                  <a:pt x="2890978" y="2363000"/>
                </a:lnTo>
                <a:lnTo>
                  <a:pt x="2890978" y="0"/>
                </a:lnTo>
                <a:close/>
              </a:path>
            </a:pathLst>
          </a:custGeom>
          <a:blipFill>
            <a:blip r:embed="rId2"/>
            <a:stretch>
              <a:fillRect l="-23558" t="-47608" b="-1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10800000">
            <a:off x="16291353" y="-514016"/>
            <a:ext cx="2936423" cy="2936423"/>
          </a:xfrm>
          <a:custGeom>
            <a:avLst/>
            <a:gdLst/>
            <a:ahLst/>
            <a:cxnLst/>
            <a:rect l="l" t="t" r="r" b="b"/>
            <a:pathLst>
              <a:path w="2936423" h="2936423">
                <a:moveTo>
                  <a:pt x="0" y="0"/>
                </a:moveTo>
                <a:lnTo>
                  <a:pt x="2936424" y="0"/>
                </a:lnTo>
                <a:lnTo>
                  <a:pt x="2936424" y="2936423"/>
                </a:lnTo>
                <a:lnTo>
                  <a:pt x="0" y="2936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6323570" y="252600"/>
            <a:ext cx="1964430" cy="1732176"/>
          </a:xfrm>
          <a:custGeom>
            <a:avLst/>
            <a:gdLst/>
            <a:ahLst/>
            <a:cxnLst/>
            <a:rect l="l" t="t" r="r" b="b"/>
            <a:pathLst>
              <a:path w="1964430" h="1732176">
                <a:moveTo>
                  <a:pt x="0" y="0"/>
                </a:moveTo>
                <a:lnTo>
                  <a:pt x="1964430" y="0"/>
                </a:lnTo>
                <a:lnTo>
                  <a:pt x="1964430" y="1732177"/>
                </a:lnTo>
                <a:lnTo>
                  <a:pt x="0" y="1732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4286761" y="182054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34707" y="1738125"/>
            <a:ext cx="17853293" cy="173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1"/>
              </a:lnSpc>
              <a:spcBef>
                <a:spcPct val="0"/>
              </a:spcBef>
            </a:pPr>
            <a:r>
              <a:rPr lang="en-US" sz="3515" b="1">
                <a:solidFill>
                  <a:srgbClr val="314FD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Factories in Egypt often face challenges in efficiently sourcing raw materials and components. These challenges include:</a:t>
            </a:r>
          </a:p>
          <a:p>
            <a:pPr algn="l">
              <a:lnSpc>
                <a:spcPts val="4081"/>
              </a:lnSpc>
            </a:pPr>
            <a:endParaRPr lang="en-US" sz="3515" b="1">
              <a:solidFill>
                <a:srgbClr val="314FD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011" y="3304287"/>
            <a:ext cx="15462334" cy="564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904" lvl="1" indent="-318452" algn="l">
              <a:lnSpc>
                <a:spcPts val="6519"/>
              </a:lnSpc>
              <a:buFont typeface="Arial"/>
              <a:buChar char="•"/>
            </a:pPr>
            <a:r>
              <a:rPr lang="en-US" sz="2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Difficulty in finding reliable and trusted suppliers.</a:t>
            </a:r>
          </a:p>
          <a:p>
            <a:pPr marL="636904" lvl="1" indent="-318452" algn="l">
              <a:lnSpc>
                <a:spcPts val="6519"/>
              </a:lnSpc>
              <a:buFont typeface="Arial"/>
              <a:buChar char="•"/>
            </a:pPr>
            <a:r>
              <a:rPr lang="en-US" sz="2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 procurement costs due to lack of price transparency.</a:t>
            </a:r>
          </a:p>
          <a:p>
            <a:pPr marL="636904" lvl="1" indent="-318452" algn="l">
              <a:lnSpc>
                <a:spcPts val="6519"/>
              </a:lnSpc>
              <a:buFont typeface="Arial"/>
              <a:buChar char="•"/>
            </a:pPr>
            <a:r>
              <a:rPr lang="en-US" sz="2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Delays in material delivery, leading to production interruptions.</a:t>
            </a:r>
          </a:p>
          <a:p>
            <a:pPr marL="636904" lvl="1" indent="-318452" algn="l">
              <a:lnSpc>
                <a:spcPts val="6519"/>
              </a:lnSpc>
              <a:buFont typeface="Arial"/>
              <a:buChar char="•"/>
            </a:pPr>
            <a:r>
              <a:rPr lang="en-US" sz="2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Limited visibility and analysis of supplier performance.</a:t>
            </a:r>
          </a:p>
          <a:p>
            <a:pPr marL="636904" lvl="1" indent="-318452" algn="l">
              <a:lnSpc>
                <a:spcPts val="6519"/>
              </a:lnSpc>
              <a:buFont typeface="Arial"/>
              <a:buChar char="•"/>
            </a:pPr>
            <a:r>
              <a:rPr lang="en-US" sz="294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Inability to optimize procurement decisions based on market insights and supplier reviews.</a:t>
            </a:r>
          </a:p>
          <a:p>
            <a:pPr algn="l">
              <a:lnSpc>
                <a:spcPts val="6519"/>
              </a:lnSpc>
            </a:pPr>
            <a:endParaRPr lang="en-US" sz="294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-1699200" y="-21677"/>
            <a:ext cx="15261120" cy="1512363"/>
          </a:xfrm>
          <a:custGeom>
            <a:avLst/>
            <a:gdLst/>
            <a:ahLst/>
            <a:cxnLst/>
            <a:rect l="l" t="t" r="r" b="b"/>
            <a:pathLst>
              <a:path w="15261120" h="1512363">
                <a:moveTo>
                  <a:pt x="15261120" y="0"/>
                </a:moveTo>
                <a:lnTo>
                  <a:pt x="0" y="0"/>
                </a:lnTo>
                <a:lnTo>
                  <a:pt x="0" y="1512363"/>
                </a:lnTo>
                <a:lnTo>
                  <a:pt x="15261120" y="1512363"/>
                </a:lnTo>
                <a:lnTo>
                  <a:pt x="1526112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/>
          <p:cNvSpPr txBox="1"/>
          <p:nvPr/>
        </p:nvSpPr>
        <p:spPr>
          <a:xfrm>
            <a:off x="2590727" y="281170"/>
            <a:ext cx="10971194" cy="8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6"/>
              </a:lnSpc>
              <a:spcBef>
                <a:spcPct val="0"/>
              </a:spcBef>
            </a:pPr>
            <a:r>
              <a:rPr lang="en-US" sz="47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6291353" y="-514016"/>
            <a:ext cx="2936423" cy="2936423"/>
          </a:xfrm>
          <a:custGeom>
            <a:avLst/>
            <a:gdLst/>
            <a:ahLst/>
            <a:cxnLst/>
            <a:rect l="l" t="t" r="r" b="b"/>
            <a:pathLst>
              <a:path w="2936423" h="2936423">
                <a:moveTo>
                  <a:pt x="0" y="0"/>
                </a:moveTo>
                <a:lnTo>
                  <a:pt x="2936424" y="0"/>
                </a:lnTo>
                <a:lnTo>
                  <a:pt x="2936424" y="2936423"/>
                </a:lnTo>
                <a:lnTo>
                  <a:pt x="0" y="293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6323570" y="252600"/>
            <a:ext cx="1964430" cy="1732176"/>
          </a:xfrm>
          <a:custGeom>
            <a:avLst/>
            <a:gdLst/>
            <a:ahLst/>
            <a:cxnLst/>
            <a:rect l="l" t="t" r="r" b="b"/>
            <a:pathLst>
              <a:path w="1964430" h="1732176">
                <a:moveTo>
                  <a:pt x="0" y="0"/>
                </a:moveTo>
                <a:lnTo>
                  <a:pt x="1964430" y="0"/>
                </a:lnTo>
                <a:lnTo>
                  <a:pt x="1964430" y="1732177"/>
                </a:lnTo>
                <a:lnTo>
                  <a:pt x="0" y="173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977253" y="3923403"/>
            <a:ext cx="2500492" cy="2500492"/>
          </a:xfrm>
          <a:custGeom>
            <a:avLst/>
            <a:gdLst/>
            <a:ahLst/>
            <a:cxnLst/>
            <a:rect l="l" t="t" r="r" b="b"/>
            <a:pathLst>
              <a:path w="2500492" h="2500492">
                <a:moveTo>
                  <a:pt x="0" y="0"/>
                </a:moveTo>
                <a:lnTo>
                  <a:pt x="2500492" y="0"/>
                </a:lnTo>
                <a:lnTo>
                  <a:pt x="2500492" y="2500492"/>
                </a:lnTo>
                <a:lnTo>
                  <a:pt x="0" y="2500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5433955" y="3923403"/>
            <a:ext cx="2327292" cy="2327292"/>
          </a:xfrm>
          <a:custGeom>
            <a:avLst/>
            <a:gdLst/>
            <a:ahLst/>
            <a:cxnLst/>
            <a:rect l="l" t="t" r="r" b="b"/>
            <a:pathLst>
              <a:path w="2327292" h="2327292">
                <a:moveTo>
                  <a:pt x="0" y="0"/>
                </a:moveTo>
                <a:lnTo>
                  <a:pt x="2327291" y="0"/>
                </a:lnTo>
                <a:lnTo>
                  <a:pt x="2327291" y="2327291"/>
                </a:lnTo>
                <a:lnTo>
                  <a:pt x="0" y="2327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4423153" y="3820109"/>
            <a:ext cx="2605294" cy="2605294"/>
          </a:xfrm>
          <a:custGeom>
            <a:avLst/>
            <a:gdLst/>
            <a:ahLst/>
            <a:cxnLst/>
            <a:rect l="l" t="t" r="r" b="b"/>
            <a:pathLst>
              <a:path w="2605294" h="2605294">
                <a:moveTo>
                  <a:pt x="0" y="0"/>
                </a:moveTo>
                <a:lnTo>
                  <a:pt x="2605294" y="0"/>
                </a:lnTo>
                <a:lnTo>
                  <a:pt x="2605294" y="2605294"/>
                </a:lnTo>
                <a:lnTo>
                  <a:pt x="0" y="2605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 flipH="1">
            <a:off x="-1699200" y="-21677"/>
            <a:ext cx="15261120" cy="1512363"/>
          </a:xfrm>
          <a:custGeom>
            <a:avLst/>
            <a:gdLst/>
            <a:ahLst/>
            <a:cxnLst/>
            <a:rect l="l" t="t" r="r" b="b"/>
            <a:pathLst>
              <a:path w="15261120" h="1512363">
                <a:moveTo>
                  <a:pt x="15261120" y="0"/>
                </a:moveTo>
                <a:lnTo>
                  <a:pt x="0" y="0"/>
                </a:lnTo>
                <a:lnTo>
                  <a:pt x="0" y="1512363"/>
                </a:lnTo>
                <a:lnTo>
                  <a:pt x="15261120" y="1512363"/>
                </a:lnTo>
                <a:lnTo>
                  <a:pt x="152611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10052352" y="3888969"/>
            <a:ext cx="2509061" cy="2509061"/>
          </a:xfrm>
          <a:custGeom>
            <a:avLst/>
            <a:gdLst/>
            <a:ahLst/>
            <a:cxnLst/>
            <a:rect l="l" t="t" r="r" b="b"/>
            <a:pathLst>
              <a:path w="2509061" h="2509061">
                <a:moveTo>
                  <a:pt x="0" y="0"/>
                </a:moveTo>
                <a:lnTo>
                  <a:pt x="2509061" y="0"/>
                </a:lnTo>
                <a:lnTo>
                  <a:pt x="2509061" y="2509062"/>
                </a:lnTo>
                <a:lnTo>
                  <a:pt x="0" y="2509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10"/>
          <p:cNvSpPr txBox="1"/>
          <p:nvPr/>
        </p:nvSpPr>
        <p:spPr>
          <a:xfrm>
            <a:off x="856330" y="1789379"/>
            <a:ext cx="15321489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91E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unified delivery service platform that connects factories directly with suppliers to streamline the process of ordering, delivering, and tracking materials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5478" y="6662020"/>
            <a:ext cx="3204043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Unified Delivery Service 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95579" y="6580281"/>
            <a:ext cx="3204043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 Connection between factories and suppliers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04861" y="6580281"/>
            <a:ext cx="3204043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 Logistics for optimized delivery routes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28129" y="6580281"/>
            <a:ext cx="3204043" cy="130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Shipment Tracking for better visibility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0727" y="281170"/>
            <a:ext cx="10971194" cy="81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6"/>
              </a:lnSpc>
              <a:spcBef>
                <a:spcPct val="0"/>
              </a:spcBef>
            </a:pPr>
            <a:r>
              <a:rPr lang="en-US" sz="47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Raw link Solution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07966" y="0"/>
            <a:ext cx="14372793" cy="1424331"/>
          </a:xfrm>
          <a:custGeom>
            <a:avLst/>
            <a:gdLst/>
            <a:ahLst/>
            <a:cxnLst/>
            <a:rect l="l" t="t" r="r" b="b"/>
            <a:pathLst>
              <a:path w="14372793" h="1424331">
                <a:moveTo>
                  <a:pt x="14372793" y="0"/>
                </a:moveTo>
                <a:lnTo>
                  <a:pt x="0" y="0"/>
                </a:lnTo>
                <a:lnTo>
                  <a:pt x="0" y="1424331"/>
                </a:lnTo>
                <a:lnTo>
                  <a:pt x="14372793" y="1424331"/>
                </a:lnTo>
                <a:lnTo>
                  <a:pt x="143727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8316112" y="3053707"/>
            <a:ext cx="9605047" cy="6915634"/>
          </a:xfrm>
          <a:custGeom>
            <a:avLst/>
            <a:gdLst/>
            <a:ahLst/>
            <a:cxnLst/>
            <a:rect l="l" t="t" r="r" b="b"/>
            <a:pathLst>
              <a:path w="9605047" h="6915634">
                <a:moveTo>
                  <a:pt x="0" y="0"/>
                </a:moveTo>
                <a:lnTo>
                  <a:pt x="9605048" y="0"/>
                </a:lnTo>
                <a:lnTo>
                  <a:pt x="9605048" y="6915634"/>
                </a:lnTo>
                <a:lnTo>
                  <a:pt x="0" y="691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2424216" y="406344"/>
            <a:ext cx="12185718" cy="75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6"/>
              </a:lnSpc>
              <a:spcBef>
                <a:spcPct val="0"/>
              </a:spcBef>
            </a:pPr>
            <a:r>
              <a:rPr lang="en-US" sz="44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Prototype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86162"/>
            <a:ext cx="7929136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91E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"The app's design prioritizes ease of use and efficiency, offering real-time updates, streamlined order management, and seamless communication between suppliers and factories to improve operational flow."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2372" b="12372"/>
          <a:stretch>
            <a:fillRect/>
          </a:stretch>
        </p:blipFill>
        <p:spPr>
          <a:xfrm>
            <a:off x="-462497" y="761070"/>
            <a:ext cx="18533213" cy="930897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7566354" y="-10348694"/>
            <a:ext cx="14317722" cy="14317722"/>
          </a:xfrm>
          <a:custGeom>
            <a:avLst/>
            <a:gdLst/>
            <a:ahLst/>
            <a:cxnLst/>
            <a:rect l="l" t="t" r="r" b="b"/>
            <a:pathLst>
              <a:path w="14317722" h="14317722">
                <a:moveTo>
                  <a:pt x="0" y="0"/>
                </a:moveTo>
                <a:lnTo>
                  <a:pt x="14317723" y="0"/>
                </a:lnTo>
                <a:lnTo>
                  <a:pt x="14317723" y="14317722"/>
                </a:lnTo>
                <a:lnTo>
                  <a:pt x="0" y="1431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15813811" y="8359204"/>
            <a:ext cx="2890978" cy="2363000"/>
          </a:xfrm>
          <a:custGeom>
            <a:avLst/>
            <a:gdLst/>
            <a:ahLst/>
            <a:cxnLst/>
            <a:rect l="l" t="t" r="r" b="b"/>
            <a:pathLst>
              <a:path w="2890978" h="2363000">
                <a:moveTo>
                  <a:pt x="2890978" y="0"/>
                </a:moveTo>
                <a:lnTo>
                  <a:pt x="0" y="0"/>
                </a:lnTo>
                <a:lnTo>
                  <a:pt x="0" y="2363000"/>
                </a:lnTo>
                <a:lnTo>
                  <a:pt x="2890978" y="2363000"/>
                </a:lnTo>
                <a:lnTo>
                  <a:pt x="2890978" y="0"/>
                </a:lnTo>
                <a:close/>
              </a:path>
            </a:pathLst>
          </a:custGeom>
          <a:blipFill>
            <a:blip r:embed="rId7"/>
            <a:stretch>
              <a:fillRect l="-23558" t="-47608" b="-1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 flipH="1">
            <a:off x="-6952451" y="5195087"/>
            <a:ext cx="11364961" cy="1126257"/>
          </a:xfrm>
          <a:custGeom>
            <a:avLst/>
            <a:gdLst/>
            <a:ahLst/>
            <a:cxnLst/>
            <a:rect l="l" t="t" r="r" b="b"/>
            <a:pathLst>
              <a:path w="11364961" h="1126257">
                <a:moveTo>
                  <a:pt x="11364961" y="0"/>
                </a:moveTo>
                <a:lnTo>
                  <a:pt x="0" y="0"/>
                </a:lnTo>
                <a:lnTo>
                  <a:pt x="0" y="1126257"/>
                </a:lnTo>
                <a:lnTo>
                  <a:pt x="11364961" y="1126257"/>
                </a:lnTo>
                <a:lnTo>
                  <a:pt x="113649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028700" y="5320307"/>
            <a:ext cx="2903410" cy="78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6"/>
              </a:lnSpc>
              <a:spcBef>
                <a:spcPct val="0"/>
              </a:spcBef>
            </a:pPr>
            <a:r>
              <a:rPr lang="en-US" sz="45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1878" y="2003704"/>
            <a:ext cx="7469473" cy="3669746"/>
            <a:chOff x="0" y="0"/>
            <a:chExt cx="1372917" cy="674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917" cy="674513"/>
            </a:xfrm>
            <a:custGeom>
              <a:avLst/>
              <a:gdLst/>
              <a:ahLst/>
              <a:cxnLst/>
              <a:rect l="l" t="t" r="r" b="b"/>
              <a:pathLst>
                <a:path w="1372917" h="674513">
                  <a:moveTo>
                    <a:pt x="1248457" y="674513"/>
                  </a:moveTo>
                  <a:lnTo>
                    <a:pt x="124460" y="674513"/>
                  </a:lnTo>
                  <a:cubicBezTo>
                    <a:pt x="55880" y="674513"/>
                    <a:pt x="0" y="618633"/>
                    <a:pt x="0" y="550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8457" y="0"/>
                  </a:lnTo>
                  <a:cubicBezTo>
                    <a:pt x="1317037" y="0"/>
                    <a:pt x="1372917" y="55880"/>
                    <a:pt x="1372917" y="124460"/>
                  </a:cubicBezTo>
                  <a:lnTo>
                    <a:pt x="1372917" y="550053"/>
                  </a:lnTo>
                  <a:cubicBezTo>
                    <a:pt x="1372917" y="618633"/>
                    <a:pt x="1317037" y="674513"/>
                    <a:pt x="1248457" y="674513"/>
                  </a:cubicBezTo>
                  <a:close/>
                </a:path>
              </a:pathLst>
            </a:custGeom>
            <a:solidFill>
              <a:srgbClr val="38B6FF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66937" y="1956261"/>
            <a:ext cx="8049868" cy="3669746"/>
            <a:chOff x="0" y="0"/>
            <a:chExt cx="1479596" cy="6745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9596" cy="674513"/>
            </a:xfrm>
            <a:custGeom>
              <a:avLst/>
              <a:gdLst/>
              <a:ahLst/>
              <a:cxnLst/>
              <a:rect l="l" t="t" r="r" b="b"/>
              <a:pathLst>
                <a:path w="1479596" h="674513">
                  <a:moveTo>
                    <a:pt x="1355136" y="674513"/>
                  </a:moveTo>
                  <a:lnTo>
                    <a:pt x="124460" y="674513"/>
                  </a:lnTo>
                  <a:cubicBezTo>
                    <a:pt x="55880" y="674513"/>
                    <a:pt x="0" y="618633"/>
                    <a:pt x="0" y="550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5136" y="0"/>
                  </a:lnTo>
                  <a:cubicBezTo>
                    <a:pt x="1423716" y="0"/>
                    <a:pt x="1479596" y="55880"/>
                    <a:pt x="1479596" y="124460"/>
                  </a:cubicBezTo>
                  <a:lnTo>
                    <a:pt x="1479596" y="550053"/>
                  </a:lnTo>
                  <a:cubicBezTo>
                    <a:pt x="1479596" y="618633"/>
                    <a:pt x="1423716" y="674513"/>
                    <a:pt x="1355136" y="674513"/>
                  </a:cubicBezTo>
                  <a:close/>
                </a:path>
              </a:pathLst>
            </a:custGeom>
            <a:solidFill>
              <a:srgbClr val="FCBF88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66937" y="5768207"/>
            <a:ext cx="8049868" cy="3669746"/>
            <a:chOff x="0" y="0"/>
            <a:chExt cx="1479596" cy="6745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9596" cy="674513"/>
            </a:xfrm>
            <a:custGeom>
              <a:avLst/>
              <a:gdLst/>
              <a:ahLst/>
              <a:cxnLst/>
              <a:rect l="l" t="t" r="r" b="b"/>
              <a:pathLst>
                <a:path w="1479596" h="674513">
                  <a:moveTo>
                    <a:pt x="1355136" y="674513"/>
                  </a:moveTo>
                  <a:lnTo>
                    <a:pt x="124460" y="674513"/>
                  </a:lnTo>
                  <a:cubicBezTo>
                    <a:pt x="55880" y="674513"/>
                    <a:pt x="0" y="618633"/>
                    <a:pt x="0" y="550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5136" y="0"/>
                  </a:lnTo>
                  <a:cubicBezTo>
                    <a:pt x="1423716" y="0"/>
                    <a:pt x="1479596" y="55880"/>
                    <a:pt x="1479596" y="124460"/>
                  </a:cubicBezTo>
                  <a:lnTo>
                    <a:pt x="1479596" y="550053"/>
                  </a:lnTo>
                  <a:cubicBezTo>
                    <a:pt x="1479596" y="618633"/>
                    <a:pt x="1423716" y="674513"/>
                    <a:pt x="1355136" y="674513"/>
                  </a:cubicBezTo>
                  <a:close/>
                </a:path>
              </a:pathLst>
            </a:custGeom>
            <a:solidFill>
              <a:srgbClr val="FFDE59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1878" y="5815651"/>
            <a:ext cx="7469473" cy="3669746"/>
            <a:chOff x="0" y="0"/>
            <a:chExt cx="1372917" cy="674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2917" cy="674513"/>
            </a:xfrm>
            <a:custGeom>
              <a:avLst/>
              <a:gdLst/>
              <a:ahLst/>
              <a:cxnLst/>
              <a:rect l="l" t="t" r="r" b="b"/>
              <a:pathLst>
                <a:path w="1372917" h="674513">
                  <a:moveTo>
                    <a:pt x="1248457" y="674513"/>
                  </a:moveTo>
                  <a:lnTo>
                    <a:pt x="124460" y="674513"/>
                  </a:lnTo>
                  <a:cubicBezTo>
                    <a:pt x="55880" y="674513"/>
                    <a:pt x="0" y="618633"/>
                    <a:pt x="0" y="550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8457" y="0"/>
                  </a:lnTo>
                  <a:cubicBezTo>
                    <a:pt x="1317037" y="0"/>
                    <a:pt x="1372917" y="55880"/>
                    <a:pt x="1372917" y="124460"/>
                  </a:cubicBezTo>
                  <a:lnTo>
                    <a:pt x="1372917" y="550053"/>
                  </a:lnTo>
                  <a:cubicBezTo>
                    <a:pt x="1372917" y="618633"/>
                    <a:pt x="1317037" y="674513"/>
                    <a:pt x="1248457" y="674513"/>
                  </a:cubicBezTo>
                  <a:close/>
                </a:path>
              </a:pathLst>
            </a:custGeom>
            <a:solidFill>
              <a:srgbClr val="00BF63">
                <a:alpha val="6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1392" y="2058975"/>
            <a:ext cx="2918126" cy="49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2902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01350" y="2011532"/>
            <a:ext cx="2918126" cy="48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8"/>
              </a:lnSpc>
            </a:pPr>
            <a:r>
              <a:rPr lang="en-US" sz="2798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6937" y="5873976"/>
            <a:ext cx="3527541" cy="48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8"/>
              </a:lnSpc>
            </a:pPr>
            <a:r>
              <a:rPr lang="en-US" sz="2798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3985" y="5921419"/>
            <a:ext cx="2918126" cy="48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 b="1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Add Value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2302" y="2628131"/>
            <a:ext cx="6552474" cy="287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56" lvl="1" indent="-222678" algn="l">
              <a:lnSpc>
                <a:spcPts val="2887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Inefficient delivery and supply chain management:</a:t>
            </a:r>
          </a:p>
          <a:p>
            <a:pPr marL="445356" lvl="1" indent="-222678" algn="l">
              <a:lnSpc>
                <a:spcPts val="2887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Delays in receiving raw materials and equipment.</a:t>
            </a:r>
          </a:p>
          <a:p>
            <a:pPr marL="445356" lvl="1" indent="-222678" algn="l">
              <a:lnSpc>
                <a:spcPts val="2887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Difficulty finding reliable suppliers and managing multiple sources.</a:t>
            </a:r>
          </a:p>
          <a:p>
            <a:pPr marL="445356" lvl="1" indent="-222678" algn="l">
              <a:lnSpc>
                <a:spcPts val="2887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real-time tracking and visibility of deliveries.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6668" y="2840849"/>
            <a:ext cx="7031223" cy="221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unified delivery service platform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Connects factories with suppliers 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tracking of shipments and status updates.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communication between factories and suppliers.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6668" y="6622031"/>
            <a:ext cx="6639160" cy="184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Factories and manufacturing plants needing consistent and timely deliveries.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Suppliers of raw materials and machinery looking to streamline their delivery process.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3985" y="6576778"/>
            <a:ext cx="6749110" cy="295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delivery speed and reliability: Fast, on-time deliveries for factories.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tracking and transparency: Real-time updates and notifications.</a:t>
            </a:r>
          </a:p>
          <a:p>
            <a:pPr marL="458721" lvl="1" indent="-229360" algn="l">
              <a:lnSpc>
                <a:spcPts val="2974"/>
              </a:lnSpc>
              <a:buFont typeface="Arial"/>
              <a:buChar char="•"/>
            </a:pPr>
            <a:r>
              <a:rPr lang="en-US" sz="21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Streamlined supply chain management: Unified platform for sourcing and managing resources.</a:t>
            </a:r>
          </a:p>
          <a:p>
            <a:pPr algn="l">
              <a:lnSpc>
                <a:spcPts val="2974"/>
              </a:lnSpc>
            </a:pPr>
            <a:endParaRPr lang="en-US" sz="2124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-2010205" y="-194009"/>
            <a:ext cx="15261120" cy="1512363"/>
          </a:xfrm>
          <a:custGeom>
            <a:avLst/>
            <a:gdLst/>
            <a:ahLst/>
            <a:cxnLst/>
            <a:rect l="l" t="t" r="r" b="b"/>
            <a:pathLst>
              <a:path w="15261120" h="1512363">
                <a:moveTo>
                  <a:pt x="15261120" y="0"/>
                </a:moveTo>
                <a:lnTo>
                  <a:pt x="0" y="0"/>
                </a:lnTo>
                <a:lnTo>
                  <a:pt x="0" y="1512364"/>
                </a:lnTo>
                <a:lnTo>
                  <a:pt x="15261120" y="1512364"/>
                </a:lnTo>
                <a:lnTo>
                  <a:pt x="152611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0" name="TextBox 20"/>
          <p:cNvSpPr txBox="1"/>
          <p:nvPr/>
        </p:nvSpPr>
        <p:spPr>
          <a:xfrm>
            <a:off x="2590727" y="271645"/>
            <a:ext cx="10971194" cy="86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6"/>
              </a:lnSpc>
              <a:spcBef>
                <a:spcPct val="0"/>
              </a:spcBef>
            </a:pPr>
            <a:r>
              <a:rPr lang="en-US" sz="5018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BMC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6291353" y="-514016"/>
            <a:ext cx="2936423" cy="2936423"/>
          </a:xfrm>
          <a:custGeom>
            <a:avLst/>
            <a:gdLst/>
            <a:ahLst/>
            <a:cxnLst/>
            <a:rect l="l" t="t" r="r" b="b"/>
            <a:pathLst>
              <a:path w="2936423" h="2936423">
                <a:moveTo>
                  <a:pt x="0" y="0"/>
                </a:moveTo>
                <a:lnTo>
                  <a:pt x="2936424" y="0"/>
                </a:lnTo>
                <a:lnTo>
                  <a:pt x="2936424" y="2936423"/>
                </a:lnTo>
                <a:lnTo>
                  <a:pt x="0" y="293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flipH="1">
            <a:off x="-2383890" y="0"/>
            <a:ext cx="16309134" cy="1616220"/>
          </a:xfrm>
          <a:custGeom>
            <a:avLst/>
            <a:gdLst/>
            <a:ahLst/>
            <a:cxnLst/>
            <a:rect l="l" t="t" r="r" b="b"/>
            <a:pathLst>
              <a:path w="16309134" h="1616220">
                <a:moveTo>
                  <a:pt x="16309133" y="0"/>
                </a:moveTo>
                <a:lnTo>
                  <a:pt x="0" y="0"/>
                </a:lnTo>
                <a:lnTo>
                  <a:pt x="0" y="1616220"/>
                </a:lnTo>
                <a:lnTo>
                  <a:pt x="16309133" y="1616220"/>
                </a:lnTo>
                <a:lnTo>
                  <a:pt x="163091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-6028549" y="7122345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1"/>
                </a:lnTo>
                <a:lnTo>
                  <a:pt x="0" y="986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 rot="-5400000">
            <a:off x="17325038" y="8606988"/>
            <a:ext cx="1925923" cy="1302624"/>
          </a:xfrm>
          <a:custGeom>
            <a:avLst/>
            <a:gdLst/>
            <a:ahLst/>
            <a:cxnLst/>
            <a:rect l="l" t="t" r="r" b="b"/>
            <a:pathLst>
              <a:path w="1925923" h="1302624">
                <a:moveTo>
                  <a:pt x="0" y="0"/>
                </a:moveTo>
                <a:lnTo>
                  <a:pt x="1925924" y="0"/>
                </a:lnTo>
                <a:lnTo>
                  <a:pt x="1925924" y="1302624"/>
                </a:lnTo>
                <a:lnTo>
                  <a:pt x="0" y="1302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6323570" y="252600"/>
            <a:ext cx="1964430" cy="1732176"/>
          </a:xfrm>
          <a:custGeom>
            <a:avLst/>
            <a:gdLst/>
            <a:ahLst/>
            <a:cxnLst/>
            <a:rect l="l" t="t" r="r" b="b"/>
            <a:pathLst>
              <a:path w="1964430" h="1732176">
                <a:moveTo>
                  <a:pt x="0" y="0"/>
                </a:moveTo>
                <a:lnTo>
                  <a:pt x="1964430" y="0"/>
                </a:lnTo>
                <a:lnTo>
                  <a:pt x="1964430" y="1732177"/>
                </a:lnTo>
                <a:lnTo>
                  <a:pt x="0" y="1732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Freeform 8"/>
          <p:cNvSpPr/>
          <p:nvPr/>
        </p:nvSpPr>
        <p:spPr>
          <a:xfrm>
            <a:off x="3841431" y="2603387"/>
            <a:ext cx="2533161" cy="2380561"/>
          </a:xfrm>
          <a:custGeom>
            <a:avLst/>
            <a:gdLst/>
            <a:ahLst/>
            <a:cxnLst/>
            <a:rect l="l" t="t" r="r" b="b"/>
            <a:pathLst>
              <a:path w="2533161" h="2380561">
                <a:moveTo>
                  <a:pt x="0" y="0"/>
                </a:moveTo>
                <a:lnTo>
                  <a:pt x="2533161" y="0"/>
                </a:lnTo>
                <a:lnTo>
                  <a:pt x="2533161" y="2380561"/>
                </a:lnTo>
                <a:lnTo>
                  <a:pt x="0" y="2380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Freeform 9"/>
          <p:cNvSpPr/>
          <p:nvPr/>
        </p:nvSpPr>
        <p:spPr>
          <a:xfrm>
            <a:off x="8087327" y="2924246"/>
            <a:ext cx="2867641" cy="1362004"/>
          </a:xfrm>
          <a:custGeom>
            <a:avLst/>
            <a:gdLst/>
            <a:ahLst/>
            <a:cxnLst/>
            <a:rect l="l" t="t" r="r" b="b"/>
            <a:pathLst>
              <a:path w="2867641" h="1362004">
                <a:moveTo>
                  <a:pt x="0" y="0"/>
                </a:moveTo>
                <a:lnTo>
                  <a:pt x="2867641" y="0"/>
                </a:lnTo>
                <a:lnTo>
                  <a:pt x="2867641" y="1362004"/>
                </a:lnTo>
                <a:lnTo>
                  <a:pt x="0" y="1362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0575" b="-91486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Freeform 10"/>
          <p:cNvSpPr/>
          <p:nvPr/>
        </p:nvSpPr>
        <p:spPr>
          <a:xfrm>
            <a:off x="13022661" y="2850105"/>
            <a:ext cx="2857494" cy="1688519"/>
          </a:xfrm>
          <a:custGeom>
            <a:avLst/>
            <a:gdLst/>
            <a:ahLst/>
            <a:cxnLst/>
            <a:rect l="l" t="t" r="r" b="b"/>
            <a:pathLst>
              <a:path w="2857494" h="1688519">
                <a:moveTo>
                  <a:pt x="0" y="0"/>
                </a:moveTo>
                <a:lnTo>
                  <a:pt x="2857495" y="0"/>
                </a:lnTo>
                <a:lnTo>
                  <a:pt x="2857495" y="1688519"/>
                </a:lnTo>
                <a:lnTo>
                  <a:pt x="0" y="168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>
          <a:xfrm>
            <a:off x="3578808" y="7122345"/>
            <a:ext cx="2795785" cy="1644153"/>
          </a:xfrm>
          <a:custGeom>
            <a:avLst/>
            <a:gdLst/>
            <a:ahLst/>
            <a:cxnLst/>
            <a:rect l="l" t="t" r="r" b="b"/>
            <a:pathLst>
              <a:path w="2795785" h="1644153">
                <a:moveTo>
                  <a:pt x="0" y="0"/>
                </a:moveTo>
                <a:lnTo>
                  <a:pt x="2795784" y="0"/>
                </a:lnTo>
                <a:lnTo>
                  <a:pt x="2795784" y="1644154"/>
                </a:lnTo>
                <a:lnTo>
                  <a:pt x="0" y="1644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7521465" y="5143500"/>
            <a:ext cx="3999365" cy="1142508"/>
          </a:xfrm>
          <a:custGeom>
            <a:avLst/>
            <a:gdLst/>
            <a:ahLst/>
            <a:cxnLst/>
            <a:rect l="l" t="t" r="r" b="b"/>
            <a:pathLst>
              <a:path w="3999365" h="1142508">
                <a:moveTo>
                  <a:pt x="0" y="0"/>
                </a:moveTo>
                <a:lnTo>
                  <a:pt x="3999365" y="0"/>
                </a:lnTo>
                <a:lnTo>
                  <a:pt x="3999365" y="1142508"/>
                </a:lnTo>
                <a:lnTo>
                  <a:pt x="0" y="11425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570" r="-4570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13641393" y="7122345"/>
            <a:ext cx="2238763" cy="1577923"/>
          </a:xfrm>
          <a:custGeom>
            <a:avLst/>
            <a:gdLst/>
            <a:ahLst/>
            <a:cxnLst/>
            <a:rect l="l" t="t" r="r" b="b"/>
            <a:pathLst>
              <a:path w="2238763" h="1577923">
                <a:moveTo>
                  <a:pt x="0" y="0"/>
                </a:moveTo>
                <a:lnTo>
                  <a:pt x="2238763" y="0"/>
                </a:lnTo>
                <a:lnTo>
                  <a:pt x="2238763" y="1577923"/>
                </a:lnTo>
                <a:lnTo>
                  <a:pt x="0" y="15779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Freeform 14"/>
          <p:cNvSpPr/>
          <p:nvPr/>
        </p:nvSpPr>
        <p:spPr>
          <a:xfrm>
            <a:off x="8374781" y="7445795"/>
            <a:ext cx="3005433" cy="1029490"/>
          </a:xfrm>
          <a:custGeom>
            <a:avLst/>
            <a:gdLst/>
            <a:ahLst/>
            <a:cxnLst/>
            <a:rect l="l" t="t" r="r" b="b"/>
            <a:pathLst>
              <a:path w="3005433" h="1029490">
                <a:moveTo>
                  <a:pt x="0" y="0"/>
                </a:moveTo>
                <a:lnTo>
                  <a:pt x="3005433" y="0"/>
                </a:lnTo>
                <a:lnTo>
                  <a:pt x="3005433" y="1029489"/>
                </a:lnTo>
                <a:lnTo>
                  <a:pt x="0" y="10294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0534" b="-1053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5" name="TextBox 15"/>
          <p:cNvSpPr txBox="1"/>
          <p:nvPr/>
        </p:nvSpPr>
        <p:spPr>
          <a:xfrm>
            <a:off x="2433741" y="434415"/>
            <a:ext cx="12185718" cy="69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6"/>
              </a:lnSpc>
              <a:spcBef>
                <a:spcPct val="0"/>
              </a:spcBef>
            </a:pPr>
            <a:r>
              <a:rPr lang="en-US" sz="401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COMPETITORS &amp; MARKET LANDSCAPE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2448" y="544513"/>
            <a:ext cx="10389255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6291353" y="-514016"/>
            <a:ext cx="2936423" cy="2936423"/>
          </a:xfrm>
          <a:custGeom>
            <a:avLst/>
            <a:gdLst/>
            <a:ahLst/>
            <a:cxnLst/>
            <a:rect l="l" t="t" r="r" b="b"/>
            <a:pathLst>
              <a:path w="2936423" h="2936423">
                <a:moveTo>
                  <a:pt x="0" y="0"/>
                </a:moveTo>
                <a:lnTo>
                  <a:pt x="2936424" y="0"/>
                </a:lnTo>
                <a:lnTo>
                  <a:pt x="2936424" y="2936423"/>
                </a:lnTo>
                <a:lnTo>
                  <a:pt x="0" y="293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flipH="1">
            <a:off x="-1699200" y="-125534"/>
            <a:ext cx="16309134" cy="1616220"/>
          </a:xfrm>
          <a:custGeom>
            <a:avLst/>
            <a:gdLst/>
            <a:ahLst/>
            <a:cxnLst/>
            <a:rect l="l" t="t" r="r" b="b"/>
            <a:pathLst>
              <a:path w="16309134" h="1616220">
                <a:moveTo>
                  <a:pt x="16309134" y="0"/>
                </a:moveTo>
                <a:lnTo>
                  <a:pt x="0" y="0"/>
                </a:lnTo>
                <a:lnTo>
                  <a:pt x="0" y="1616220"/>
                </a:lnTo>
                <a:lnTo>
                  <a:pt x="16309134" y="1616220"/>
                </a:lnTo>
                <a:lnTo>
                  <a:pt x="163091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2138698" y="3920328"/>
            <a:ext cx="5120602" cy="5120602"/>
          </a:xfrm>
          <a:custGeom>
            <a:avLst/>
            <a:gdLst/>
            <a:ahLst/>
            <a:cxnLst/>
            <a:rect l="l" t="t" r="r" b="b"/>
            <a:pathLst>
              <a:path w="5120602" h="5120602">
                <a:moveTo>
                  <a:pt x="0" y="0"/>
                </a:moveTo>
                <a:lnTo>
                  <a:pt x="5120602" y="0"/>
                </a:lnTo>
                <a:lnTo>
                  <a:pt x="5120602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2715702" y="330683"/>
            <a:ext cx="12185718" cy="69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6"/>
              </a:lnSpc>
              <a:spcBef>
                <a:spcPct val="0"/>
              </a:spcBef>
            </a:pPr>
            <a:r>
              <a:rPr lang="en-US" sz="4019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INVESTMENT 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7739" y="3120854"/>
            <a:ext cx="10062345" cy="141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0"/>
              </a:lnSpc>
            </a:pPr>
            <a:r>
              <a:rPr lang="en-US" sz="329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Seeking 300,000 L.E to scale marketing, product development, and customer support.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122" y="2184416"/>
            <a:ext cx="4521160" cy="71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191EA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Investment Ask :</a:t>
            </a:r>
          </a:p>
        </p:txBody>
      </p:sp>
      <p:sp>
        <p:nvSpPr>
          <p:cNvPr id="9" name="Freeform 9"/>
          <p:cNvSpPr/>
          <p:nvPr/>
        </p:nvSpPr>
        <p:spPr>
          <a:xfrm>
            <a:off x="16323570" y="252600"/>
            <a:ext cx="1964430" cy="1732176"/>
          </a:xfrm>
          <a:custGeom>
            <a:avLst/>
            <a:gdLst/>
            <a:ahLst/>
            <a:cxnLst/>
            <a:rect l="l" t="t" r="r" b="b"/>
            <a:pathLst>
              <a:path w="1964430" h="1732176">
                <a:moveTo>
                  <a:pt x="0" y="0"/>
                </a:moveTo>
                <a:lnTo>
                  <a:pt x="1964430" y="0"/>
                </a:lnTo>
                <a:lnTo>
                  <a:pt x="1964430" y="1732177"/>
                </a:lnTo>
                <a:lnTo>
                  <a:pt x="0" y="17321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995" r="-9109" b="-16743"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Custom</PresentationFormat>
  <Paragraphs>117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Canva Sans</vt:lpstr>
      <vt:lpstr>Andika</vt:lpstr>
      <vt:lpstr>Montserrat</vt:lpstr>
      <vt:lpstr>Canva Sans Bold</vt:lpstr>
      <vt:lpstr>Montserrat Classic</vt:lpstr>
      <vt:lpstr>Montserrat Bold</vt:lpstr>
      <vt:lpstr>Montserrat Classic Bold</vt:lpstr>
      <vt:lpstr>Montserrat Semi-Bold</vt:lpstr>
      <vt:lpstr>Arial</vt:lpstr>
      <vt:lpstr>Calibri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DevFest Manosura Hackathon 2024 RawLink</dc:title>
  <cp:lastModifiedBy>20912021100463</cp:lastModifiedBy>
  <cp:revision>2</cp:revision>
  <dcterms:created xsi:type="dcterms:W3CDTF">2006-08-16T00:00:00Z</dcterms:created>
  <dcterms:modified xsi:type="dcterms:W3CDTF">2024-12-02T18:40:01Z</dcterms:modified>
  <dc:identifier>DAGYIT3mk6k</dc:identifier>
</cp:coreProperties>
</file>